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9" r:id="rId5"/>
    <p:sldId id="260" r:id="rId6"/>
    <p:sldId id="261" r:id="rId7"/>
    <p:sldId id="257"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5DEBD52-EDBB-4CEF-8079-F79EE787513A}" type="datetimeFigureOut">
              <a:rPr lang="en-US" smtClean="0"/>
              <a:t>12/7/2015</a:t>
            </a:fld>
            <a:endParaRPr lang="en-US"/>
          </a:p>
        </p:txBody>
      </p:sp>
      <p:sp>
        <p:nvSpPr>
          <p:cNvPr id="8" name="Slide Number Placeholder 7"/>
          <p:cNvSpPr>
            <a:spLocks noGrp="1"/>
          </p:cNvSpPr>
          <p:nvPr>
            <p:ph type="sldNum" sz="quarter" idx="11"/>
          </p:nvPr>
        </p:nvSpPr>
        <p:spPr/>
        <p:txBody>
          <a:bodyPr/>
          <a:lstStyle/>
          <a:p>
            <a:fld id="{ECA37309-4E02-4EB7-93DF-BE68A0F6AB4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EBD52-EDBB-4CEF-8079-F79EE787513A}"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7309-4E02-4EB7-93DF-BE68A0F6AB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EBD52-EDBB-4CEF-8079-F79EE787513A}"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7309-4E02-4EB7-93DF-BE68A0F6AB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5DEBD52-EDBB-4CEF-8079-F79EE787513A}"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7309-4E02-4EB7-93DF-BE68A0F6AB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EBD52-EDBB-4CEF-8079-F79EE787513A}"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7309-4E02-4EB7-93DF-BE68A0F6AB4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5DEBD52-EDBB-4CEF-8079-F79EE787513A}"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37309-4E02-4EB7-93DF-BE68A0F6AB4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5DEBD52-EDBB-4CEF-8079-F79EE787513A}"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A37309-4E02-4EB7-93DF-BE68A0F6AB4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DEBD52-EDBB-4CEF-8079-F79EE787513A}"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A37309-4E02-4EB7-93DF-BE68A0F6AB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EBD52-EDBB-4CEF-8079-F79EE787513A}"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A37309-4E02-4EB7-93DF-BE68A0F6AB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EBD52-EDBB-4CEF-8079-F79EE787513A}"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37309-4E02-4EB7-93DF-BE68A0F6AB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EBD52-EDBB-4CEF-8079-F79EE787513A}"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37309-4E02-4EB7-93DF-BE68A0F6AB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5DEBD52-EDBB-4CEF-8079-F79EE787513A}" type="datetimeFigureOut">
              <a:rPr lang="en-US" smtClean="0"/>
              <a:t>12/7/2015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CA37309-4E02-4EB7-93DF-BE68A0F6AB4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dlcenter.org/aboutudl/udlcurriculu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udy.com/search/text/academy.html?q=content" TargetMode="External"/><Relationship Id="rId2" Type="http://schemas.openxmlformats.org/officeDocument/2006/relationships/hyperlink" Target="http://study.com/search/text/academy.html?q=Differentiated%20instruction" TargetMode="External"/><Relationship Id="rId1" Type="http://schemas.openxmlformats.org/officeDocument/2006/relationships/slideLayout" Target="../slideLayouts/slideLayout2.xml"/><Relationship Id="rId5" Type="http://schemas.openxmlformats.org/officeDocument/2006/relationships/hyperlink" Target="http://study.com/search/text/academy.html?q=product" TargetMode="External"/><Relationship Id="rId4" Type="http://schemas.openxmlformats.org/officeDocument/2006/relationships/hyperlink" Target="http://study.com/search/text/academy.html?q=proces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dglossary.org/academic-suppo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514600"/>
          </a:xfrm>
        </p:spPr>
        <p:txBody>
          <a:bodyPr/>
          <a:lstStyle/>
          <a:p>
            <a:r>
              <a:rPr lang="en-US" sz="5400" dirty="0" smtClean="0"/>
              <a:t>Establishing the Classroom for ALL Learners</a:t>
            </a:r>
            <a:endParaRPr lang="en-US" sz="5400" dirty="0"/>
          </a:p>
        </p:txBody>
      </p:sp>
      <p:sp>
        <p:nvSpPr>
          <p:cNvPr id="3" name="Subtitle 2"/>
          <p:cNvSpPr>
            <a:spLocks noGrp="1"/>
          </p:cNvSpPr>
          <p:nvPr>
            <p:ph type="subTitle" idx="1"/>
          </p:nvPr>
        </p:nvSpPr>
        <p:spPr>
          <a:xfrm>
            <a:off x="1524000" y="5334000"/>
            <a:ext cx="6400800" cy="1219200"/>
          </a:xfrm>
        </p:spPr>
        <p:txBody>
          <a:bodyPr>
            <a:normAutofit fontScale="92500" lnSpcReduction="10000"/>
          </a:bodyPr>
          <a:lstStyle/>
          <a:p>
            <a:r>
              <a:rPr lang="en-US" dirty="0" smtClean="0"/>
              <a:t>Improvement Phases </a:t>
            </a:r>
          </a:p>
          <a:p>
            <a:r>
              <a:rPr lang="en-US" dirty="0" smtClean="0"/>
              <a:t>for </a:t>
            </a:r>
          </a:p>
          <a:p>
            <a:r>
              <a:rPr lang="en-US" dirty="0" err="1" smtClean="0"/>
              <a:t>Inarajan</a:t>
            </a:r>
            <a:r>
              <a:rPr lang="en-US" dirty="0" smtClean="0"/>
              <a:t> Middle School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2591493"/>
            <a:ext cx="2828057" cy="2553940"/>
          </a:xfrm>
          <a:prstGeom prst="rect">
            <a:avLst/>
          </a:prstGeom>
        </p:spPr>
      </p:pic>
    </p:spTree>
    <p:extLst>
      <p:ext uri="{BB962C8B-B14F-4D97-AF65-F5344CB8AC3E}">
        <p14:creationId xmlns:p14="http://schemas.microsoft.com/office/powerpoint/2010/main" val="4110204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600200"/>
          </a:xfrm>
        </p:spPr>
        <p:txBody>
          <a:bodyPr/>
          <a:lstStyle/>
          <a:p>
            <a:r>
              <a:rPr lang="en-US" dirty="0" smtClean="0"/>
              <a:t>How do you build a successful student?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3600" dirty="0" smtClean="0"/>
              <a:t>. . . by building a better classroom</a:t>
            </a:r>
            <a:endParaRPr lang="en-US" sz="3600" dirty="0"/>
          </a:p>
        </p:txBody>
      </p:sp>
    </p:spTree>
    <p:extLst>
      <p:ext uri="{BB962C8B-B14F-4D97-AF65-F5344CB8AC3E}">
        <p14:creationId xmlns:p14="http://schemas.microsoft.com/office/powerpoint/2010/main" val="207599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600200"/>
          </a:xfrm>
        </p:spPr>
        <p:txBody>
          <a:bodyPr/>
          <a:lstStyle/>
          <a:p>
            <a:r>
              <a:rPr lang="en-US" dirty="0" smtClean="0"/>
              <a:t>Universal Design for Learning</a:t>
            </a:r>
            <a:endParaRPr lang="en-US" dirty="0"/>
          </a:p>
        </p:txBody>
      </p:sp>
      <p:sp>
        <p:nvSpPr>
          <p:cNvPr id="3" name="Content Placeholder 2"/>
          <p:cNvSpPr>
            <a:spLocks noGrp="1"/>
          </p:cNvSpPr>
          <p:nvPr>
            <p:ph idx="1"/>
          </p:nvPr>
        </p:nvSpPr>
        <p:spPr/>
        <p:txBody>
          <a:bodyPr/>
          <a:lstStyle/>
          <a:p>
            <a:pPr marL="0" indent="0">
              <a:buNone/>
            </a:pPr>
            <a:endParaRPr lang="en-US" b="1" dirty="0" smtClean="0"/>
          </a:p>
          <a:p>
            <a:endParaRPr lang="en-US" b="1" dirty="0"/>
          </a:p>
          <a:p>
            <a:endParaRPr lang="en-US" b="1" dirty="0" smtClean="0"/>
          </a:p>
          <a:p>
            <a:pPr marL="0" indent="0">
              <a:buNone/>
            </a:pPr>
            <a:r>
              <a:rPr lang="en-US" b="1" dirty="0" smtClean="0"/>
              <a:t>Universal </a:t>
            </a:r>
            <a:r>
              <a:rPr lang="en-US" b="1" dirty="0"/>
              <a:t>Design for Learning</a:t>
            </a:r>
            <a:r>
              <a:rPr lang="en-US" dirty="0"/>
              <a:t/>
            </a:r>
            <a:br>
              <a:rPr lang="en-US" dirty="0"/>
            </a:br>
            <a:r>
              <a:rPr lang="en-US" dirty="0"/>
              <a:t>is a set of principles for </a:t>
            </a:r>
            <a:r>
              <a:rPr lang="en-US" dirty="0">
                <a:hlinkClick r:id="rId2"/>
              </a:rPr>
              <a:t>curriculum</a:t>
            </a:r>
            <a:r>
              <a:rPr lang="en-US" dirty="0"/>
              <a:t> development that give all individuals equal opportunities to learn</a:t>
            </a:r>
            <a:r>
              <a:rPr lang="en-US" dirty="0" smtClean="0"/>
              <a:t>.</a:t>
            </a:r>
          </a:p>
          <a:p>
            <a:pPr marL="0" indent="0">
              <a:buNone/>
            </a:pPr>
            <a:endParaRPr lang="en-US" dirty="0"/>
          </a:p>
          <a:p>
            <a:pPr marL="0" indent="0">
              <a:buNone/>
            </a:pPr>
            <a:r>
              <a:rPr lang="en-US" dirty="0"/>
              <a:t>http://www.udlcenter.org/aboutudl/whatisudl</a:t>
            </a:r>
          </a:p>
        </p:txBody>
      </p:sp>
    </p:spTree>
    <p:extLst>
      <p:ext uri="{BB962C8B-B14F-4D97-AF65-F5344CB8AC3E}">
        <p14:creationId xmlns:p14="http://schemas.microsoft.com/office/powerpoint/2010/main" val="3503149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Differentiated </a:t>
            </a:r>
            <a:r>
              <a:rPr lang="en-US" dirty="0" err="1" smtClean="0"/>
              <a:t>Instruciton</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u="sng" dirty="0" smtClean="0">
              <a:hlinkClick r:id="rId2"/>
            </a:endParaRPr>
          </a:p>
          <a:p>
            <a:pPr marL="0" indent="0">
              <a:buNone/>
            </a:pPr>
            <a:r>
              <a:rPr lang="en-US" u="sng" dirty="0" smtClean="0">
                <a:hlinkClick r:id="rId2"/>
              </a:rPr>
              <a:t>Differentiated </a:t>
            </a:r>
            <a:r>
              <a:rPr lang="en-US" u="sng" dirty="0">
                <a:hlinkClick r:id="rId2"/>
              </a:rPr>
              <a:t>instruction</a:t>
            </a:r>
            <a:r>
              <a:rPr lang="en-US" dirty="0"/>
              <a:t> is the way in which a teacher anticipates and responds to a variety of student needs in the classroom. To meet student needs, teachers differentiate by modifying the </a:t>
            </a:r>
            <a:r>
              <a:rPr lang="en-US" u="sng" dirty="0">
                <a:hlinkClick r:id="rId3"/>
              </a:rPr>
              <a:t>content</a:t>
            </a:r>
            <a:r>
              <a:rPr lang="en-US" dirty="0"/>
              <a:t> (what is being taught), the </a:t>
            </a:r>
            <a:r>
              <a:rPr lang="en-US" u="sng" dirty="0">
                <a:hlinkClick r:id="rId4"/>
              </a:rPr>
              <a:t>process</a:t>
            </a:r>
            <a:r>
              <a:rPr lang="en-US" dirty="0"/>
              <a:t> (how it is taught) and the </a:t>
            </a:r>
            <a:r>
              <a:rPr lang="en-US" u="sng" dirty="0">
                <a:hlinkClick r:id="rId5"/>
              </a:rPr>
              <a:t>product</a:t>
            </a:r>
            <a:r>
              <a:rPr lang="en-US" dirty="0"/>
              <a:t> (how students demonstrate their learning</a:t>
            </a:r>
            <a:r>
              <a:rPr lang="en-US" dirty="0" smtClean="0"/>
              <a:t>).</a:t>
            </a:r>
          </a:p>
          <a:p>
            <a:pPr marL="0" indent="0">
              <a:buNone/>
            </a:pPr>
            <a:endParaRPr lang="en-US" dirty="0"/>
          </a:p>
          <a:p>
            <a:pPr marL="0" indent="0">
              <a:buNone/>
            </a:pPr>
            <a:r>
              <a:rPr lang="en-US" dirty="0"/>
              <a:t>http://www.ascd.org/publications/books/100216/chapters/Understanding-Differentiated-Instruction@-Building-a-Foundation-for-Leadership.aspx</a:t>
            </a:r>
          </a:p>
        </p:txBody>
      </p:sp>
    </p:spTree>
    <p:extLst>
      <p:ext uri="{BB962C8B-B14F-4D97-AF65-F5344CB8AC3E}">
        <p14:creationId xmlns:p14="http://schemas.microsoft.com/office/powerpoint/2010/main" val="790735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t>
            </a:r>
            <a:r>
              <a:rPr lang="en-US" dirty="0"/>
              <a:t>education, </a:t>
            </a:r>
            <a:r>
              <a:rPr lang="en-US" b="1" dirty="0"/>
              <a:t>scaffolding</a:t>
            </a:r>
            <a:r>
              <a:rPr lang="en-US" dirty="0"/>
              <a:t> refers to a variety of instructional techniques used to move students progressively toward stronger understanding and, ultimately, greater independence in the learning process. The term itself offers the relevant descriptive metaphor: teachers provide successive levels of temporary </a:t>
            </a:r>
            <a:r>
              <a:rPr lang="en-US" b="1" u="sng" dirty="0">
                <a:hlinkClick r:id="rId2" tooltip="Academic Support"/>
              </a:rPr>
              <a:t>support</a:t>
            </a:r>
            <a:r>
              <a:rPr lang="en-US" dirty="0"/>
              <a:t> that help students reach higher levels of comprehension and skill acquisition that they would not be able to achieve without assistance. Like physical scaffolding, the supportive strategies are incrementally removed when they are no longer needed, and the teacher gradually shifts more responsibility over the learning process to the student.</a:t>
            </a:r>
            <a:endParaRPr lang="en-US" dirty="0"/>
          </a:p>
        </p:txBody>
      </p:sp>
    </p:spTree>
    <p:extLst>
      <p:ext uri="{BB962C8B-B14F-4D97-AF65-F5344CB8AC3E}">
        <p14:creationId xmlns:p14="http://schemas.microsoft.com/office/powerpoint/2010/main" val="158550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Yield Strategies</a:t>
            </a:r>
            <a:endParaRPr lang="en-US" dirty="0"/>
          </a:p>
        </p:txBody>
      </p:sp>
      <p:sp>
        <p:nvSpPr>
          <p:cNvPr id="3" name="Content Placeholder 2"/>
          <p:cNvSpPr>
            <a:spLocks noGrp="1"/>
          </p:cNvSpPr>
          <p:nvPr>
            <p:ph idx="1"/>
          </p:nvPr>
        </p:nvSpPr>
        <p:spPr/>
        <p:txBody>
          <a:bodyPr/>
          <a:lstStyle/>
          <a:p>
            <a:r>
              <a:rPr lang="en-US" dirty="0"/>
              <a:t>In </a:t>
            </a:r>
            <a:r>
              <a:rPr lang="en-US" u="sng" dirty="0"/>
              <a:t>Classroom Instruction that Works: Research-based Strategies for Increasing Student Achievement</a:t>
            </a:r>
            <a:r>
              <a:rPr lang="en-US" dirty="0"/>
              <a:t>, Robert Marzano (2001) and his colleagues identify nine high-yield instructional strategies through a meta-analysis of over 100 independent studies. They determined that these nine strategies have the greatest positive affect on student achievement for all students, in all subject areas, at all grade levels</a:t>
            </a:r>
            <a:endParaRPr lang="en-US" dirty="0"/>
          </a:p>
        </p:txBody>
      </p:sp>
    </p:spTree>
    <p:extLst>
      <p:ext uri="{BB962C8B-B14F-4D97-AF65-F5344CB8AC3E}">
        <p14:creationId xmlns:p14="http://schemas.microsoft.com/office/powerpoint/2010/main" val="2989073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846" y="228600"/>
            <a:ext cx="8686800" cy="914400"/>
          </a:xfrm>
        </p:spPr>
        <p:txBody>
          <a:bodyPr/>
          <a:lstStyle/>
          <a:p>
            <a:r>
              <a:rPr lang="en-US" sz="4800" dirty="0" smtClean="0"/>
              <a:t>Improving Classroom Phases</a:t>
            </a:r>
            <a:endParaRPr lang="en-US" sz="4800" dirty="0"/>
          </a:p>
        </p:txBody>
      </p:sp>
      <p:sp>
        <p:nvSpPr>
          <p:cNvPr id="4" name="Oval 3"/>
          <p:cNvSpPr/>
          <p:nvPr/>
        </p:nvSpPr>
        <p:spPr>
          <a:xfrm>
            <a:off x="457200" y="2286000"/>
            <a:ext cx="2057400" cy="1905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57200" y="2313709"/>
            <a:ext cx="2057400" cy="1905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 y="2286000"/>
            <a:ext cx="2057400" cy="1905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3900" y="3094121"/>
            <a:ext cx="1524000" cy="369332"/>
          </a:xfrm>
          <a:prstGeom prst="rect">
            <a:avLst/>
          </a:prstGeom>
          <a:noFill/>
        </p:spPr>
        <p:txBody>
          <a:bodyPr wrap="square" rtlCol="0">
            <a:spAutoFit/>
          </a:bodyPr>
          <a:lstStyle/>
          <a:p>
            <a:pPr algn="ctr"/>
            <a:r>
              <a:rPr lang="en-US" dirty="0" smtClean="0"/>
              <a:t>Access</a:t>
            </a:r>
            <a:endParaRPr lang="en-US" dirty="0"/>
          </a:p>
        </p:txBody>
      </p:sp>
      <p:sp>
        <p:nvSpPr>
          <p:cNvPr id="8" name="TextBox 7"/>
          <p:cNvSpPr txBox="1"/>
          <p:nvPr/>
        </p:nvSpPr>
        <p:spPr>
          <a:xfrm>
            <a:off x="3875809" y="3094121"/>
            <a:ext cx="1524000" cy="369332"/>
          </a:xfrm>
          <a:prstGeom prst="rect">
            <a:avLst/>
          </a:prstGeom>
          <a:noFill/>
        </p:spPr>
        <p:txBody>
          <a:bodyPr wrap="square" rtlCol="0">
            <a:spAutoFit/>
          </a:bodyPr>
          <a:lstStyle/>
          <a:p>
            <a:pPr algn="ctr"/>
            <a:r>
              <a:rPr lang="en-US" dirty="0" smtClean="0"/>
              <a:t>Equitable</a:t>
            </a:r>
            <a:endParaRPr lang="en-US" dirty="0"/>
          </a:p>
        </p:txBody>
      </p:sp>
      <p:sp>
        <p:nvSpPr>
          <p:cNvPr id="9" name="TextBox 8"/>
          <p:cNvSpPr txBox="1"/>
          <p:nvPr/>
        </p:nvSpPr>
        <p:spPr>
          <a:xfrm>
            <a:off x="6896100" y="3094121"/>
            <a:ext cx="1524000" cy="369332"/>
          </a:xfrm>
          <a:prstGeom prst="rect">
            <a:avLst/>
          </a:prstGeom>
          <a:noFill/>
        </p:spPr>
        <p:txBody>
          <a:bodyPr wrap="square" rtlCol="0">
            <a:spAutoFit/>
          </a:bodyPr>
          <a:lstStyle/>
          <a:p>
            <a:pPr algn="ctr"/>
            <a:r>
              <a:rPr lang="en-US" dirty="0" smtClean="0"/>
              <a:t>Accelerate</a:t>
            </a:r>
            <a:endParaRPr lang="en-US" dirty="0"/>
          </a:p>
        </p:txBody>
      </p:sp>
      <p:sp>
        <p:nvSpPr>
          <p:cNvPr id="10" name="TextBox 9"/>
          <p:cNvSpPr txBox="1"/>
          <p:nvPr/>
        </p:nvSpPr>
        <p:spPr>
          <a:xfrm>
            <a:off x="609600" y="4724400"/>
            <a:ext cx="1524000" cy="923330"/>
          </a:xfrm>
          <a:prstGeom prst="rect">
            <a:avLst/>
          </a:prstGeom>
          <a:noFill/>
        </p:spPr>
        <p:txBody>
          <a:bodyPr wrap="square" rtlCol="0">
            <a:spAutoFit/>
          </a:bodyPr>
          <a:lstStyle/>
          <a:p>
            <a:pPr algn="ctr"/>
            <a:r>
              <a:rPr lang="en-US" dirty="0" smtClean="0"/>
              <a:t>Universal Design for Learning</a:t>
            </a:r>
            <a:endParaRPr lang="en-US" dirty="0"/>
          </a:p>
        </p:txBody>
      </p:sp>
      <p:sp>
        <p:nvSpPr>
          <p:cNvPr id="11" name="TextBox 10"/>
          <p:cNvSpPr txBox="1"/>
          <p:nvPr/>
        </p:nvSpPr>
        <p:spPr>
          <a:xfrm>
            <a:off x="3735532" y="4724400"/>
            <a:ext cx="1804554" cy="923330"/>
          </a:xfrm>
          <a:prstGeom prst="rect">
            <a:avLst/>
          </a:prstGeom>
          <a:noFill/>
        </p:spPr>
        <p:txBody>
          <a:bodyPr wrap="square" rtlCol="0">
            <a:spAutoFit/>
          </a:bodyPr>
          <a:lstStyle/>
          <a:p>
            <a:pPr algn="ctr"/>
            <a:r>
              <a:rPr lang="en-US" dirty="0" smtClean="0"/>
              <a:t>Differentiated Instruction/ Scaffolding</a:t>
            </a:r>
            <a:endParaRPr lang="en-US" dirty="0"/>
          </a:p>
        </p:txBody>
      </p:sp>
      <p:sp>
        <p:nvSpPr>
          <p:cNvPr id="12" name="TextBox 11"/>
          <p:cNvSpPr txBox="1"/>
          <p:nvPr/>
        </p:nvSpPr>
        <p:spPr>
          <a:xfrm>
            <a:off x="6882245" y="4724400"/>
            <a:ext cx="1524000" cy="923330"/>
          </a:xfrm>
          <a:prstGeom prst="rect">
            <a:avLst/>
          </a:prstGeom>
          <a:noFill/>
        </p:spPr>
        <p:txBody>
          <a:bodyPr wrap="square" rtlCol="0">
            <a:spAutoFit/>
          </a:bodyPr>
          <a:lstStyle/>
          <a:p>
            <a:pPr algn="ctr"/>
            <a:r>
              <a:rPr lang="en-US" dirty="0" smtClean="0"/>
              <a:t>Use of High Yield Strategies</a:t>
            </a:r>
            <a:endParaRPr lang="en-US" dirty="0"/>
          </a:p>
        </p:txBody>
      </p:sp>
      <p:sp>
        <p:nvSpPr>
          <p:cNvPr id="13" name="Rectangle 12"/>
          <p:cNvSpPr/>
          <p:nvPr/>
        </p:nvSpPr>
        <p:spPr>
          <a:xfrm>
            <a:off x="2516821" y="4897582"/>
            <a:ext cx="530915"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Rectangle 13"/>
          <p:cNvSpPr/>
          <p:nvPr/>
        </p:nvSpPr>
        <p:spPr>
          <a:xfrm>
            <a:off x="5638800" y="4897582"/>
            <a:ext cx="530915"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TextBox 14"/>
          <p:cNvSpPr txBox="1"/>
          <p:nvPr/>
        </p:nvSpPr>
        <p:spPr>
          <a:xfrm>
            <a:off x="1416138" y="1824609"/>
            <a:ext cx="1663523" cy="369332"/>
          </a:xfrm>
          <a:prstGeom prst="rect">
            <a:avLst/>
          </a:prstGeom>
          <a:noFill/>
        </p:spPr>
        <p:txBody>
          <a:bodyPr wrap="square" rtlCol="0">
            <a:spAutoFit/>
          </a:bodyPr>
          <a:lstStyle/>
          <a:p>
            <a:r>
              <a:rPr lang="en-US" dirty="0" smtClean="0"/>
              <a:t>Give students</a:t>
            </a:r>
            <a:endParaRPr lang="en-US" dirty="0"/>
          </a:p>
        </p:txBody>
      </p:sp>
      <p:sp>
        <p:nvSpPr>
          <p:cNvPr id="16" name="TextBox 15"/>
          <p:cNvSpPr txBox="1"/>
          <p:nvPr/>
        </p:nvSpPr>
        <p:spPr>
          <a:xfrm>
            <a:off x="4276836" y="1847486"/>
            <a:ext cx="1295400" cy="369332"/>
          </a:xfrm>
          <a:prstGeom prst="rect">
            <a:avLst/>
          </a:prstGeom>
          <a:noFill/>
        </p:spPr>
        <p:txBody>
          <a:bodyPr wrap="square" rtlCol="0">
            <a:spAutoFit/>
          </a:bodyPr>
          <a:lstStyle/>
          <a:p>
            <a:r>
              <a:rPr lang="en-US" dirty="0" smtClean="0"/>
              <a:t>Make it </a:t>
            </a:r>
            <a:endParaRPr lang="en-US" dirty="0"/>
          </a:p>
        </p:txBody>
      </p:sp>
      <p:sp>
        <p:nvSpPr>
          <p:cNvPr id="17" name="TextBox 16"/>
          <p:cNvSpPr txBox="1"/>
          <p:nvPr/>
        </p:nvSpPr>
        <p:spPr>
          <a:xfrm>
            <a:off x="6896100" y="1824609"/>
            <a:ext cx="2210778" cy="369332"/>
          </a:xfrm>
          <a:prstGeom prst="rect">
            <a:avLst/>
          </a:prstGeom>
          <a:noFill/>
        </p:spPr>
        <p:txBody>
          <a:bodyPr wrap="square" rtlCol="0">
            <a:spAutoFit/>
          </a:bodyPr>
          <a:lstStyle/>
          <a:p>
            <a:r>
              <a:rPr lang="en-US" dirty="0" smtClean="0"/>
              <a:t>Progress/Outcomes</a:t>
            </a:r>
            <a:endParaRPr lang="en-US" dirty="0"/>
          </a:p>
        </p:txBody>
      </p:sp>
    </p:spTree>
    <p:extLst>
      <p:ext uri="{BB962C8B-B14F-4D97-AF65-F5344CB8AC3E}">
        <p14:creationId xmlns:p14="http://schemas.microsoft.com/office/powerpoint/2010/main" val="278585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grpId="1" nodeType="clickEffect">
                                  <p:stCondLst>
                                    <p:cond delay="0"/>
                                  </p:stCondLst>
                                  <p:childTnLst>
                                    <p:animMotion origin="layout" path="M 3.33333E-6 0 L 0.33333 0 " pathEditMode="relative" rAng="0" ptsTypes="AA">
                                      <p:cBhvr>
                                        <p:cTn id="18" dur="2000" fill="hold"/>
                                        <p:tgtEl>
                                          <p:spTgt spid="4"/>
                                        </p:tgtEl>
                                        <p:attrNameLst>
                                          <p:attrName>ppt_x</p:attrName>
                                          <p:attrName>ppt_y</p:attrName>
                                        </p:attrNameLst>
                                      </p:cBhvr>
                                      <p:rCtr x="16667" y="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grpId="1" nodeType="clickEffect">
                                  <p:stCondLst>
                                    <p:cond delay="0"/>
                                  </p:stCondLst>
                                  <p:childTnLst>
                                    <p:animMotion origin="layout" path="M 3.33333E-6 2.22222E-6 L 0.68333 2.22222E-6 " pathEditMode="relative" rAng="0" ptsTypes="AA">
                                      <p:cBhvr>
                                        <p:cTn id="30" dur="2000" fill="hold"/>
                                        <p:tgtEl>
                                          <p:spTgt spid="6"/>
                                        </p:tgtEl>
                                        <p:attrNameLst>
                                          <p:attrName>ppt_x</p:attrName>
                                          <p:attrName>ppt_y</p:attrName>
                                        </p:attrNameLst>
                                      </p:cBhvr>
                                      <p:rCtr x="34167" y="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80">
                                          <p:stCondLst>
                                            <p:cond delay="0"/>
                                          </p:stCondLst>
                                        </p:cTn>
                                        <p:tgtEl>
                                          <p:spTgt spid="10"/>
                                        </p:tgtEl>
                                      </p:cBhvr>
                                    </p:animEffect>
                                    <p:anim calcmode="lin" valueType="num">
                                      <p:cBhvr>
                                        <p:cTn id="4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1" dur="26">
                                          <p:stCondLst>
                                            <p:cond delay="650"/>
                                          </p:stCondLst>
                                        </p:cTn>
                                        <p:tgtEl>
                                          <p:spTgt spid="10"/>
                                        </p:tgtEl>
                                      </p:cBhvr>
                                      <p:to x="100000" y="60000"/>
                                    </p:animScale>
                                    <p:animScale>
                                      <p:cBhvr>
                                        <p:cTn id="52" dur="166" decel="50000">
                                          <p:stCondLst>
                                            <p:cond delay="676"/>
                                          </p:stCondLst>
                                        </p:cTn>
                                        <p:tgtEl>
                                          <p:spTgt spid="10"/>
                                        </p:tgtEl>
                                      </p:cBhvr>
                                      <p:to x="100000" y="100000"/>
                                    </p:animScale>
                                    <p:animScale>
                                      <p:cBhvr>
                                        <p:cTn id="53" dur="26">
                                          <p:stCondLst>
                                            <p:cond delay="1312"/>
                                          </p:stCondLst>
                                        </p:cTn>
                                        <p:tgtEl>
                                          <p:spTgt spid="10"/>
                                        </p:tgtEl>
                                      </p:cBhvr>
                                      <p:to x="100000" y="80000"/>
                                    </p:animScale>
                                    <p:animScale>
                                      <p:cBhvr>
                                        <p:cTn id="54" dur="166" decel="50000">
                                          <p:stCondLst>
                                            <p:cond delay="1338"/>
                                          </p:stCondLst>
                                        </p:cTn>
                                        <p:tgtEl>
                                          <p:spTgt spid="10"/>
                                        </p:tgtEl>
                                      </p:cBhvr>
                                      <p:to x="100000" y="100000"/>
                                    </p:animScale>
                                    <p:animScale>
                                      <p:cBhvr>
                                        <p:cTn id="55" dur="26">
                                          <p:stCondLst>
                                            <p:cond delay="1642"/>
                                          </p:stCondLst>
                                        </p:cTn>
                                        <p:tgtEl>
                                          <p:spTgt spid="10"/>
                                        </p:tgtEl>
                                      </p:cBhvr>
                                      <p:to x="100000" y="90000"/>
                                    </p:animScale>
                                    <p:animScale>
                                      <p:cBhvr>
                                        <p:cTn id="56" dur="166" decel="50000">
                                          <p:stCondLst>
                                            <p:cond delay="1668"/>
                                          </p:stCondLst>
                                        </p:cTn>
                                        <p:tgtEl>
                                          <p:spTgt spid="10"/>
                                        </p:tgtEl>
                                      </p:cBhvr>
                                      <p:to x="100000" y="100000"/>
                                    </p:animScale>
                                    <p:animScale>
                                      <p:cBhvr>
                                        <p:cTn id="57" dur="26">
                                          <p:stCondLst>
                                            <p:cond delay="1808"/>
                                          </p:stCondLst>
                                        </p:cTn>
                                        <p:tgtEl>
                                          <p:spTgt spid="10"/>
                                        </p:tgtEl>
                                      </p:cBhvr>
                                      <p:to x="100000" y="95000"/>
                                    </p:animScale>
                                    <p:animScale>
                                      <p:cBhvr>
                                        <p:cTn id="58" dur="166" decel="50000">
                                          <p:stCondLst>
                                            <p:cond delay="1834"/>
                                          </p:stCondLst>
                                        </p:cTn>
                                        <p:tgtEl>
                                          <p:spTgt spid="10"/>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down)">
                                      <p:cBhvr>
                                        <p:cTn id="69" dur="580">
                                          <p:stCondLst>
                                            <p:cond delay="0"/>
                                          </p:stCondLst>
                                        </p:cTn>
                                        <p:tgtEl>
                                          <p:spTgt spid="11"/>
                                        </p:tgtEl>
                                      </p:cBhvr>
                                    </p:animEffect>
                                    <p:anim calcmode="lin" valueType="num">
                                      <p:cBhvr>
                                        <p:cTn id="7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5" dur="26">
                                          <p:stCondLst>
                                            <p:cond delay="650"/>
                                          </p:stCondLst>
                                        </p:cTn>
                                        <p:tgtEl>
                                          <p:spTgt spid="11"/>
                                        </p:tgtEl>
                                      </p:cBhvr>
                                      <p:to x="100000" y="60000"/>
                                    </p:animScale>
                                    <p:animScale>
                                      <p:cBhvr>
                                        <p:cTn id="76" dur="166" decel="50000">
                                          <p:stCondLst>
                                            <p:cond delay="676"/>
                                          </p:stCondLst>
                                        </p:cTn>
                                        <p:tgtEl>
                                          <p:spTgt spid="11"/>
                                        </p:tgtEl>
                                      </p:cBhvr>
                                      <p:to x="100000" y="100000"/>
                                    </p:animScale>
                                    <p:animScale>
                                      <p:cBhvr>
                                        <p:cTn id="77" dur="26">
                                          <p:stCondLst>
                                            <p:cond delay="1312"/>
                                          </p:stCondLst>
                                        </p:cTn>
                                        <p:tgtEl>
                                          <p:spTgt spid="11"/>
                                        </p:tgtEl>
                                      </p:cBhvr>
                                      <p:to x="100000" y="80000"/>
                                    </p:animScale>
                                    <p:animScale>
                                      <p:cBhvr>
                                        <p:cTn id="78" dur="166" decel="50000">
                                          <p:stCondLst>
                                            <p:cond delay="1338"/>
                                          </p:stCondLst>
                                        </p:cTn>
                                        <p:tgtEl>
                                          <p:spTgt spid="11"/>
                                        </p:tgtEl>
                                      </p:cBhvr>
                                      <p:to x="100000" y="100000"/>
                                    </p:animScale>
                                    <p:animScale>
                                      <p:cBhvr>
                                        <p:cTn id="79" dur="26">
                                          <p:stCondLst>
                                            <p:cond delay="1642"/>
                                          </p:stCondLst>
                                        </p:cTn>
                                        <p:tgtEl>
                                          <p:spTgt spid="11"/>
                                        </p:tgtEl>
                                      </p:cBhvr>
                                      <p:to x="100000" y="90000"/>
                                    </p:animScale>
                                    <p:animScale>
                                      <p:cBhvr>
                                        <p:cTn id="80" dur="166" decel="50000">
                                          <p:stCondLst>
                                            <p:cond delay="1668"/>
                                          </p:stCondLst>
                                        </p:cTn>
                                        <p:tgtEl>
                                          <p:spTgt spid="11"/>
                                        </p:tgtEl>
                                      </p:cBhvr>
                                      <p:to x="100000" y="100000"/>
                                    </p:animScale>
                                    <p:animScale>
                                      <p:cBhvr>
                                        <p:cTn id="81" dur="26">
                                          <p:stCondLst>
                                            <p:cond delay="1808"/>
                                          </p:stCondLst>
                                        </p:cTn>
                                        <p:tgtEl>
                                          <p:spTgt spid="11"/>
                                        </p:tgtEl>
                                      </p:cBhvr>
                                      <p:to x="100000" y="95000"/>
                                    </p:animScale>
                                    <p:animScale>
                                      <p:cBhvr>
                                        <p:cTn id="82" dur="166" decel="50000">
                                          <p:stCondLst>
                                            <p:cond delay="1834"/>
                                          </p:stCondLst>
                                        </p:cTn>
                                        <p:tgtEl>
                                          <p:spTgt spid="11"/>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500" fill="hold"/>
                                        <p:tgtEl>
                                          <p:spTgt spid="17"/>
                                        </p:tgtEl>
                                        <p:attrNameLst>
                                          <p:attrName>ppt_x</p:attrName>
                                        </p:attrNameLst>
                                      </p:cBhvr>
                                      <p:tavLst>
                                        <p:tav tm="0">
                                          <p:val>
                                            <p:strVal val="#ppt_x"/>
                                          </p:val>
                                        </p:tav>
                                        <p:tav tm="100000">
                                          <p:val>
                                            <p:strVal val="#ppt_x"/>
                                          </p:val>
                                        </p:tav>
                                      </p:tavLst>
                                    </p:anim>
                                    <p:anim calcmode="lin" valueType="num">
                                      <p:cBhvr additive="base">
                                        <p:cTn id="8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wipe(down)">
                                      <p:cBhvr>
                                        <p:cTn id="93" dur="580">
                                          <p:stCondLst>
                                            <p:cond delay="0"/>
                                          </p:stCondLst>
                                        </p:cTn>
                                        <p:tgtEl>
                                          <p:spTgt spid="12"/>
                                        </p:tgtEl>
                                      </p:cBhvr>
                                    </p:animEffect>
                                    <p:anim calcmode="lin" valueType="num">
                                      <p:cBhvr>
                                        <p:cTn id="9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9" dur="26">
                                          <p:stCondLst>
                                            <p:cond delay="650"/>
                                          </p:stCondLst>
                                        </p:cTn>
                                        <p:tgtEl>
                                          <p:spTgt spid="12"/>
                                        </p:tgtEl>
                                      </p:cBhvr>
                                      <p:to x="100000" y="60000"/>
                                    </p:animScale>
                                    <p:animScale>
                                      <p:cBhvr>
                                        <p:cTn id="100" dur="166" decel="50000">
                                          <p:stCondLst>
                                            <p:cond delay="676"/>
                                          </p:stCondLst>
                                        </p:cTn>
                                        <p:tgtEl>
                                          <p:spTgt spid="12"/>
                                        </p:tgtEl>
                                      </p:cBhvr>
                                      <p:to x="100000" y="100000"/>
                                    </p:animScale>
                                    <p:animScale>
                                      <p:cBhvr>
                                        <p:cTn id="101" dur="26">
                                          <p:stCondLst>
                                            <p:cond delay="1312"/>
                                          </p:stCondLst>
                                        </p:cTn>
                                        <p:tgtEl>
                                          <p:spTgt spid="12"/>
                                        </p:tgtEl>
                                      </p:cBhvr>
                                      <p:to x="100000" y="80000"/>
                                    </p:animScale>
                                    <p:animScale>
                                      <p:cBhvr>
                                        <p:cTn id="102" dur="166" decel="50000">
                                          <p:stCondLst>
                                            <p:cond delay="1338"/>
                                          </p:stCondLst>
                                        </p:cTn>
                                        <p:tgtEl>
                                          <p:spTgt spid="12"/>
                                        </p:tgtEl>
                                      </p:cBhvr>
                                      <p:to x="100000" y="100000"/>
                                    </p:animScale>
                                    <p:animScale>
                                      <p:cBhvr>
                                        <p:cTn id="103" dur="26">
                                          <p:stCondLst>
                                            <p:cond delay="1642"/>
                                          </p:stCondLst>
                                        </p:cTn>
                                        <p:tgtEl>
                                          <p:spTgt spid="12"/>
                                        </p:tgtEl>
                                      </p:cBhvr>
                                      <p:to x="100000" y="90000"/>
                                    </p:animScale>
                                    <p:animScale>
                                      <p:cBhvr>
                                        <p:cTn id="104" dur="166" decel="50000">
                                          <p:stCondLst>
                                            <p:cond delay="1668"/>
                                          </p:stCondLst>
                                        </p:cTn>
                                        <p:tgtEl>
                                          <p:spTgt spid="12"/>
                                        </p:tgtEl>
                                      </p:cBhvr>
                                      <p:to x="100000" y="100000"/>
                                    </p:animScale>
                                    <p:animScale>
                                      <p:cBhvr>
                                        <p:cTn id="105" dur="26">
                                          <p:stCondLst>
                                            <p:cond delay="1808"/>
                                          </p:stCondLst>
                                        </p:cTn>
                                        <p:tgtEl>
                                          <p:spTgt spid="12"/>
                                        </p:tgtEl>
                                      </p:cBhvr>
                                      <p:to x="100000" y="95000"/>
                                    </p:animScale>
                                    <p:animScale>
                                      <p:cBhvr>
                                        <p:cTn id="106" dur="166" decel="50000">
                                          <p:stCondLst>
                                            <p:cond delay="1834"/>
                                          </p:stCondLst>
                                        </p:cTn>
                                        <p:tgtEl>
                                          <p:spTgt spid="12"/>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fade">
                                      <p:cBhvr>
                                        <p:cTn id="111" dur="1000"/>
                                        <p:tgtEl>
                                          <p:spTgt spid="13"/>
                                        </p:tgtEl>
                                      </p:cBhvr>
                                    </p:animEffect>
                                    <p:anim calcmode="lin" valueType="num">
                                      <p:cBhvr>
                                        <p:cTn id="112" dur="1000" fill="hold"/>
                                        <p:tgtEl>
                                          <p:spTgt spid="13"/>
                                        </p:tgtEl>
                                        <p:attrNameLst>
                                          <p:attrName>ppt_x</p:attrName>
                                        </p:attrNameLst>
                                      </p:cBhvr>
                                      <p:tavLst>
                                        <p:tav tm="0">
                                          <p:val>
                                            <p:strVal val="#ppt_x"/>
                                          </p:val>
                                        </p:tav>
                                        <p:tav tm="100000">
                                          <p:val>
                                            <p:strVal val="#ppt_x"/>
                                          </p:val>
                                        </p:tav>
                                      </p:tavLst>
                                    </p:anim>
                                    <p:anim calcmode="lin" valueType="num">
                                      <p:cBhvr>
                                        <p:cTn id="11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14"/>
                                        </p:tgtEl>
                                        <p:attrNameLst>
                                          <p:attrName>style.visibility</p:attrName>
                                        </p:attrNameLst>
                                      </p:cBhvr>
                                      <p:to>
                                        <p:strVal val="visible"/>
                                      </p:to>
                                    </p:set>
                                    <p:animEffect transition="in" filter="fade">
                                      <p:cBhvr>
                                        <p:cTn id="118" dur="1000"/>
                                        <p:tgtEl>
                                          <p:spTgt spid="14"/>
                                        </p:tgtEl>
                                      </p:cBhvr>
                                    </p:animEffect>
                                    <p:anim calcmode="lin" valueType="num">
                                      <p:cBhvr>
                                        <p:cTn id="119" dur="1000" fill="hold"/>
                                        <p:tgtEl>
                                          <p:spTgt spid="14"/>
                                        </p:tgtEl>
                                        <p:attrNameLst>
                                          <p:attrName>ppt_x</p:attrName>
                                        </p:attrNameLst>
                                      </p:cBhvr>
                                      <p:tavLst>
                                        <p:tav tm="0">
                                          <p:val>
                                            <p:strVal val="#ppt_x"/>
                                          </p:val>
                                        </p:tav>
                                        <p:tav tm="100000">
                                          <p:val>
                                            <p:strVal val="#ppt_x"/>
                                          </p:val>
                                        </p:tav>
                                      </p:tavLst>
                                    </p:anim>
                                    <p:anim calcmode="lin" valueType="num">
                                      <p:cBhvr>
                                        <p:cTn id="12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6" grpId="1" animBg="1"/>
      <p:bldP spid="7" grpId="0"/>
      <p:bldP spid="8" grpId="0"/>
      <p:bldP spid="9" grpId="0"/>
      <p:bldP spid="10" grpId="0"/>
      <p:bldP spid="11" grpId="0"/>
      <p:bldP spid="12" grpId="0"/>
      <p:bldP spid="13" grpId="0"/>
      <p:bldP spid="14" grpId="0"/>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lstStyle/>
          <a:p>
            <a:r>
              <a:rPr lang="en-US" sz="4800" dirty="0" smtClean="0"/>
              <a:t>Moving in the right direction means . . .</a:t>
            </a:r>
            <a:endParaRPr lang="en-US" sz="48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69349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135</TotalTime>
  <Words>144</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Establishing the Classroom for ALL Learners</vt:lpstr>
      <vt:lpstr>How do you build a successful student?</vt:lpstr>
      <vt:lpstr>Universal Design for Learning</vt:lpstr>
      <vt:lpstr>Differentiated Instruciton</vt:lpstr>
      <vt:lpstr>Scaffolding</vt:lpstr>
      <vt:lpstr>High Yield Strategies</vt:lpstr>
      <vt:lpstr>Improving Classroom Phases</vt:lpstr>
      <vt:lpstr>Moving in the right direction means . . .</vt:lpstr>
    </vt:vector>
  </TitlesOfParts>
  <Company>Guam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 MENO</dc:creator>
  <cp:lastModifiedBy>MICHAEL G. MENO</cp:lastModifiedBy>
  <cp:revision>7</cp:revision>
  <dcterms:created xsi:type="dcterms:W3CDTF">2015-12-07T03:30:00Z</dcterms:created>
  <dcterms:modified xsi:type="dcterms:W3CDTF">2015-12-07T05:45:58Z</dcterms:modified>
</cp:coreProperties>
</file>